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D8F85B-2C90-4296-9CC9-B77C0B99F563}" type="datetimeFigureOut">
              <a:rPr lang="en-US" smtClean="0"/>
              <a:pPr/>
              <a:t>7/27/2018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F118B-29A2-420B-B8E2-DBF8ADE9ECDE}" type="slidenum">
              <a:rPr lang="en-US" smtClean="0"/>
              <a:pPr/>
              <a:t>‹#›</a:t>
            </a:fld>
            <a:endParaRPr lang="en-US"/>
          </a:p>
        </p:txBody>
      </p:sp>
    </p:spTree>
    <p:extLst>
      <p:ext uri="{BB962C8B-B14F-4D97-AF65-F5344CB8AC3E}">
        <p14:creationId xmlns:p14="http://schemas.microsoft.com/office/powerpoint/2010/main" xmlns="" val="1944336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4F118B-29A2-420B-B8E2-DBF8ADE9ECDE}" type="slidenum">
              <a:rPr lang="en-US" smtClean="0"/>
              <a:pPr/>
              <a:t>4</a:t>
            </a:fld>
            <a:endParaRPr lang="en-US"/>
          </a:p>
        </p:txBody>
      </p:sp>
    </p:spTree>
    <p:extLst>
      <p:ext uri="{BB962C8B-B14F-4D97-AF65-F5344CB8AC3E}">
        <p14:creationId xmlns:p14="http://schemas.microsoft.com/office/powerpoint/2010/main" xmlns="" val="83125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AD3ED6-D331-498B-9E28-46AAA20D9BA1}" type="datetimeFigureOut">
              <a:rPr lang="en-US" smtClean="0"/>
              <a:pPr/>
              <a:t>7/27/2018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8D4763B-4AE1-4D19-9F7D-2AC8A3FEDE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AD3ED6-D331-498B-9E28-46AAA20D9BA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AD3ED6-D331-498B-9E28-46AAA20D9BA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AD3ED6-D331-498B-9E28-46AAA20D9BA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AD3ED6-D331-498B-9E28-46AAA20D9BA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4763B-4AE1-4D19-9F7D-2AC8A3FEDE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AD3ED6-D331-498B-9E28-46AAA20D9BA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AD3ED6-D331-498B-9E28-46AAA20D9BA1}" type="datetimeFigureOut">
              <a:rPr lang="en-US" smtClean="0"/>
              <a:pPr/>
              <a:t>7/27/2018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AD3ED6-D331-498B-9E28-46AAA20D9BA1}" type="datetimeFigureOut">
              <a:rPr lang="en-US" smtClean="0"/>
              <a:pPr/>
              <a:t>7/27/2018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AD3ED6-D331-498B-9E28-46AAA20D9BA1}" type="datetimeFigureOut">
              <a:rPr lang="en-US" smtClean="0"/>
              <a:pPr/>
              <a:t>7/27/2018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AD3ED6-D331-498B-9E28-46AAA20D9BA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4763B-4AE1-4D19-9F7D-2AC8A3FEDE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AD3ED6-D331-498B-9E28-46AAA20D9BA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8D4763B-4AE1-4D19-9F7D-2AC8A3FEDE4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AD3ED6-D331-498B-9E28-46AAA20D9BA1}" type="datetimeFigureOut">
              <a:rPr lang="en-US" smtClean="0"/>
              <a:pPr/>
              <a:t>7/27/2018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D4763B-4AE1-4D19-9F7D-2AC8A3FEDE4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desktopclass.com/education/computer-it/what-is-data-communications-and-signal.html/attachment/page2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b="1" dirty="0" smtClean="0"/>
              <a:t>POWERPOINT PRESENTATION</a:t>
            </a:r>
            <a:endParaRPr lang="en-US" sz="6600" b="1" dirty="0"/>
          </a:p>
        </p:txBody>
      </p:sp>
      <p:sp>
        <p:nvSpPr>
          <p:cNvPr id="3" name="Subtitle 2"/>
          <p:cNvSpPr>
            <a:spLocks noGrp="1"/>
          </p:cNvSpPr>
          <p:nvPr>
            <p:ph type="subTitle" idx="1"/>
          </p:nvPr>
        </p:nvSpPr>
        <p:spPr/>
        <p:txBody>
          <a:bodyPr>
            <a:normAutofit/>
          </a:bodyPr>
          <a:lstStyle/>
          <a:p>
            <a:r>
              <a:rPr lang="en-US" sz="5400" dirty="0" smtClean="0">
                <a:solidFill>
                  <a:schemeClr val="tx1">
                    <a:lumMod val="95000"/>
                    <a:lumOff val="5000"/>
                  </a:schemeClr>
                </a:solidFill>
              </a:rPr>
              <a:t>DATA COMMUNICATION</a:t>
            </a:r>
            <a:endParaRPr lang="en-US" sz="5400" dirty="0">
              <a:solidFill>
                <a:schemeClr val="tx1">
                  <a:lumMod val="95000"/>
                  <a:lumOff val="5000"/>
                </a:schemeClr>
              </a:solidFill>
            </a:endParaRPr>
          </a:p>
        </p:txBody>
      </p:sp>
    </p:spTree>
    <p:extLst>
      <p:ext uri="{BB962C8B-B14F-4D97-AF65-F5344CB8AC3E}">
        <p14:creationId xmlns:p14="http://schemas.microsoft.com/office/powerpoint/2010/main" xmlns="" val="227691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610207346"/>
              </p:ext>
            </p:extLst>
          </p:nvPr>
        </p:nvGraphicFramePr>
        <p:xfrm>
          <a:off x="609600" y="1524000"/>
          <a:ext cx="8001000" cy="5148959"/>
        </p:xfrm>
        <a:graphic>
          <a:graphicData uri="http://schemas.openxmlformats.org/drawingml/2006/table">
            <a:tbl>
              <a:tblPr firstRow="1" bandRow="1">
                <a:tableStyleId>{5C22544A-7EE6-4342-B048-85BDC9FD1C3A}</a:tableStyleId>
              </a:tblPr>
              <a:tblGrid>
                <a:gridCol w="1905000"/>
                <a:gridCol w="2514600"/>
                <a:gridCol w="1371600"/>
                <a:gridCol w="2209800"/>
              </a:tblGrid>
              <a:tr h="627002">
                <a:tc>
                  <a:txBody>
                    <a:bodyPr/>
                    <a:lstStyle/>
                    <a:p>
                      <a:r>
                        <a:rPr lang="en-US" dirty="0" smtClean="0"/>
                        <a:t>BASIS OF COMPARISION</a:t>
                      </a:r>
                      <a:endParaRPr lang="en-US" dirty="0"/>
                    </a:p>
                  </a:txBody>
                  <a:tcPr/>
                </a:tc>
                <a:tc>
                  <a:txBody>
                    <a:bodyPr/>
                    <a:lstStyle/>
                    <a:p>
                      <a:r>
                        <a:rPr lang="en-US" dirty="0" smtClean="0"/>
                        <a:t>LAN</a:t>
                      </a:r>
                      <a:endParaRPr lang="en-US" dirty="0"/>
                    </a:p>
                  </a:txBody>
                  <a:tcPr/>
                </a:tc>
                <a:tc>
                  <a:txBody>
                    <a:bodyPr/>
                    <a:lstStyle/>
                    <a:p>
                      <a:r>
                        <a:rPr lang="en-US" dirty="0" smtClean="0"/>
                        <a:t>MAN</a:t>
                      </a:r>
                      <a:endParaRPr lang="en-US" dirty="0"/>
                    </a:p>
                  </a:txBody>
                  <a:tcPr/>
                </a:tc>
                <a:tc>
                  <a:txBody>
                    <a:bodyPr/>
                    <a:lstStyle/>
                    <a:p>
                      <a:r>
                        <a:rPr lang="en-US" dirty="0" smtClean="0"/>
                        <a:t>WAN</a:t>
                      </a:r>
                      <a:endParaRPr lang="en-US" dirty="0"/>
                    </a:p>
                  </a:txBody>
                  <a:tcPr/>
                </a:tc>
              </a:tr>
              <a:tr h="931801">
                <a:tc>
                  <a:txBody>
                    <a:bodyPr/>
                    <a:lstStyle/>
                    <a:p>
                      <a:r>
                        <a:rPr lang="en-US" dirty="0" smtClean="0"/>
                        <a:t>Expands to</a:t>
                      </a:r>
                      <a:endParaRPr lang="en-US" dirty="0"/>
                    </a:p>
                  </a:txBody>
                  <a:tcPr/>
                </a:tc>
                <a:tc>
                  <a:txBody>
                    <a:bodyPr/>
                    <a:lstStyle/>
                    <a:p>
                      <a:r>
                        <a:rPr kumimoji="0" lang="en-US" b="0" i="0" kern="1200" dirty="0" smtClean="0">
                          <a:solidFill>
                            <a:schemeClr val="dk1"/>
                          </a:solidFill>
                          <a:effectLst/>
                          <a:latin typeface="+mn-lt"/>
                          <a:ea typeface="+mn-ea"/>
                          <a:cs typeface="+mn-cs"/>
                        </a:rPr>
                        <a:t>Local Area Network</a:t>
                      </a:r>
                      <a:endParaRPr lang="en-US" dirty="0"/>
                    </a:p>
                  </a:txBody>
                  <a:tcPr/>
                </a:tc>
                <a:tc>
                  <a:txBody>
                    <a:bodyPr/>
                    <a:lstStyle/>
                    <a:p>
                      <a:r>
                        <a:rPr kumimoji="0" lang="en-US" b="0" i="0" kern="1200" dirty="0" smtClean="0">
                          <a:solidFill>
                            <a:schemeClr val="dk1"/>
                          </a:solidFill>
                          <a:effectLst/>
                          <a:latin typeface="+mn-lt"/>
                          <a:ea typeface="+mn-ea"/>
                          <a:cs typeface="+mn-cs"/>
                        </a:rPr>
                        <a:t>Metropolitan Area Network</a:t>
                      </a:r>
                      <a:endParaRPr lang="en-US" dirty="0"/>
                    </a:p>
                  </a:txBody>
                  <a:tcPr/>
                </a:tc>
                <a:tc>
                  <a:txBody>
                    <a:bodyPr/>
                    <a:lstStyle/>
                    <a:p>
                      <a:r>
                        <a:rPr kumimoji="0" lang="en-US" b="0" i="0" kern="1200" dirty="0" smtClean="0">
                          <a:solidFill>
                            <a:schemeClr val="dk1"/>
                          </a:solidFill>
                          <a:effectLst/>
                          <a:latin typeface="+mn-lt"/>
                          <a:ea typeface="+mn-ea"/>
                          <a:cs typeface="+mn-cs"/>
                        </a:rPr>
                        <a:t>Wide Area Network</a:t>
                      </a:r>
                      <a:endParaRPr lang="en-US" dirty="0"/>
                    </a:p>
                  </a:txBody>
                  <a:tcPr/>
                </a:tc>
              </a:tr>
              <a:tr h="2049961">
                <a:tc>
                  <a:txBody>
                    <a:bodyPr/>
                    <a:lstStyle/>
                    <a:p>
                      <a:r>
                        <a:rPr lang="en-US" dirty="0" smtClean="0"/>
                        <a:t>Meaning</a:t>
                      </a:r>
                      <a:endParaRPr lang="en-US" dirty="0"/>
                    </a:p>
                  </a:txBody>
                  <a:tcPr/>
                </a:tc>
                <a:tc>
                  <a:txBody>
                    <a:bodyPr/>
                    <a:lstStyle/>
                    <a:p>
                      <a:r>
                        <a:rPr kumimoji="0" lang="en-US" b="0" i="0" kern="1200" dirty="0" smtClean="0">
                          <a:solidFill>
                            <a:schemeClr val="dk1"/>
                          </a:solidFill>
                          <a:effectLst/>
                          <a:latin typeface="+mn-lt"/>
                          <a:ea typeface="+mn-ea"/>
                          <a:cs typeface="+mn-cs"/>
                        </a:rPr>
                        <a:t>A network that connects a group of computers in a small geographical area. </a:t>
                      </a:r>
                      <a:endParaRPr lang="en-US" dirty="0"/>
                    </a:p>
                  </a:txBody>
                  <a:tcPr/>
                </a:tc>
                <a:tc>
                  <a:txBody>
                    <a:bodyPr/>
                    <a:lstStyle/>
                    <a:p>
                      <a:r>
                        <a:rPr kumimoji="0" lang="en-US" b="0" i="0" kern="1200" dirty="0" smtClean="0">
                          <a:solidFill>
                            <a:schemeClr val="dk1"/>
                          </a:solidFill>
                          <a:effectLst/>
                          <a:latin typeface="+mn-lt"/>
                          <a:ea typeface="+mn-ea"/>
                          <a:cs typeface="+mn-cs"/>
                        </a:rPr>
                        <a:t>It covers relatively large region such as cities, towns.</a:t>
                      </a:r>
                      <a:endParaRPr lang="en-US" dirty="0"/>
                    </a:p>
                  </a:txBody>
                  <a:tcPr/>
                </a:tc>
                <a:tc>
                  <a:txBody>
                    <a:bodyPr/>
                    <a:lstStyle/>
                    <a:p>
                      <a:r>
                        <a:rPr kumimoji="0" lang="en-US" b="0" i="0" kern="1200" dirty="0" smtClean="0">
                          <a:solidFill>
                            <a:schemeClr val="dk1"/>
                          </a:solidFill>
                          <a:effectLst/>
                          <a:latin typeface="+mn-lt"/>
                          <a:ea typeface="+mn-ea"/>
                          <a:cs typeface="+mn-cs"/>
                        </a:rPr>
                        <a:t>It spans large locality and connects countries together. Example Internet.</a:t>
                      </a:r>
                      <a:endParaRPr lang="en-US" dirty="0"/>
                    </a:p>
                  </a:txBody>
                  <a:tcPr/>
                </a:tc>
              </a:tr>
              <a:tr h="714380">
                <a:tc>
                  <a:txBody>
                    <a:bodyPr/>
                    <a:lstStyle/>
                    <a:p>
                      <a:r>
                        <a:rPr lang="en-US" dirty="0" smtClean="0"/>
                        <a:t>Ownership of network</a:t>
                      </a:r>
                      <a:endParaRPr lang="en-US" dirty="0"/>
                    </a:p>
                  </a:txBody>
                  <a:tcPr/>
                </a:tc>
                <a:tc>
                  <a:txBody>
                    <a:bodyPr/>
                    <a:lstStyle/>
                    <a:p>
                      <a:r>
                        <a:rPr kumimoji="0" lang="en-US" b="0" i="0" kern="1200" dirty="0" smtClean="0">
                          <a:solidFill>
                            <a:schemeClr val="dk1"/>
                          </a:solidFill>
                          <a:effectLst/>
                          <a:latin typeface="+mn-lt"/>
                          <a:ea typeface="+mn-ea"/>
                          <a:cs typeface="+mn-cs"/>
                        </a:rPr>
                        <a:t>Private</a:t>
                      </a:r>
                      <a:endParaRPr lang="en-US" dirty="0"/>
                    </a:p>
                  </a:txBody>
                  <a:tcPr/>
                </a:tc>
                <a:tc>
                  <a:txBody>
                    <a:bodyPr/>
                    <a:lstStyle/>
                    <a:p>
                      <a:pPr algn="l" fontAlgn="t"/>
                      <a:r>
                        <a:rPr lang="en-US" dirty="0">
                          <a:effectLst/>
                        </a:rPr>
                        <a:t>Private or Public</a:t>
                      </a:r>
                    </a:p>
                  </a:txBody>
                  <a:tcPr marL="76200" marR="76200" marT="76200" marB="76200"/>
                </a:tc>
                <a:tc>
                  <a:txBody>
                    <a:bodyPr/>
                    <a:lstStyle/>
                    <a:p>
                      <a:r>
                        <a:rPr kumimoji="0" lang="en-US" b="0" i="0" kern="1200" dirty="0" smtClean="0">
                          <a:solidFill>
                            <a:schemeClr val="dk1"/>
                          </a:solidFill>
                          <a:effectLst/>
                          <a:latin typeface="+mn-lt"/>
                          <a:ea typeface="+mn-ea"/>
                          <a:cs typeface="+mn-cs"/>
                        </a:rPr>
                        <a:t>Private or Public</a:t>
                      </a:r>
                      <a:endParaRPr lang="en-US" dirty="0"/>
                    </a:p>
                  </a:txBody>
                  <a:tcPr/>
                </a:tc>
              </a:tr>
              <a:tr h="434840">
                <a:tc>
                  <a:txBody>
                    <a:bodyPr/>
                    <a:lstStyle/>
                    <a:p>
                      <a:pPr algn="l" fontAlgn="t"/>
                      <a:r>
                        <a:rPr lang="en-US" dirty="0" smtClean="0">
                          <a:effectLst/>
                        </a:rPr>
                        <a:t>Design</a:t>
                      </a:r>
                      <a:endParaRPr lang="en-US" dirty="0">
                        <a:effectLst/>
                      </a:endParaRPr>
                    </a:p>
                  </a:txBody>
                  <a:tcPr marL="76200" marR="76200" marT="76200" marB="76200"/>
                </a:tc>
                <a:tc>
                  <a:txBody>
                    <a:bodyPr/>
                    <a:lstStyle/>
                    <a:p>
                      <a:pPr algn="l" fontAlgn="t"/>
                      <a:r>
                        <a:rPr lang="en-US" dirty="0">
                          <a:effectLst/>
                        </a:rPr>
                        <a:t>Easy</a:t>
                      </a:r>
                    </a:p>
                  </a:txBody>
                  <a:tcPr marL="76200" marR="76200" marT="76200" marB="76200"/>
                </a:tc>
                <a:tc>
                  <a:txBody>
                    <a:bodyPr/>
                    <a:lstStyle/>
                    <a:p>
                      <a:r>
                        <a:rPr kumimoji="0" lang="en-US" b="0" i="0" kern="1200" dirty="0" smtClean="0">
                          <a:solidFill>
                            <a:schemeClr val="dk1"/>
                          </a:solidFill>
                          <a:effectLst/>
                          <a:latin typeface="+mn-lt"/>
                          <a:ea typeface="+mn-ea"/>
                          <a:cs typeface="+mn-cs"/>
                        </a:rPr>
                        <a:t>Difficult</a:t>
                      </a:r>
                      <a:endParaRPr lang="en-US" dirty="0"/>
                    </a:p>
                  </a:txBody>
                  <a:tcPr/>
                </a:tc>
                <a:tc>
                  <a:txBody>
                    <a:bodyPr/>
                    <a:lstStyle/>
                    <a:p>
                      <a:r>
                        <a:rPr kumimoji="0" lang="en-US" b="0" i="0" kern="1200" dirty="0" smtClean="0">
                          <a:solidFill>
                            <a:schemeClr val="dk1"/>
                          </a:solidFill>
                          <a:effectLst/>
                          <a:latin typeface="+mn-lt"/>
                          <a:ea typeface="+mn-ea"/>
                          <a:cs typeface="+mn-cs"/>
                        </a:rPr>
                        <a:t>Difficult</a:t>
                      </a:r>
                      <a:endParaRPr lang="en-US" dirty="0"/>
                    </a:p>
                  </a:txBody>
                  <a:tcPr/>
                </a:tc>
              </a:tr>
              <a:tr h="377897">
                <a:tc>
                  <a:txBody>
                    <a:bodyPr/>
                    <a:lstStyle/>
                    <a:p>
                      <a:r>
                        <a:rPr lang="en-US" dirty="0" smtClean="0"/>
                        <a:t>Speed</a:t>
                      </a:r>
                      <a:endParaRPr lang="en-US" dirty="0"/>
                    </a:p>
                  </a:txBody>
                  <a:tcPr/>
                </a:tc>
                <a:tc>
                  <a:txBody>
                    <a:bodyPr/>
                    <a:lstStyle/>
                    <a:p>
                      <a:r>
                        <a:rPr kumimoji="0" lang="en-US" b="0" i="0" kern="1200" dirty="0" smtClean="0">
                          <a:solidFill>
                            <a:schemeClr val="dk1"/>
                          </a:solidFill>
                          <a:effectLst/>
                          <a:latin typeface="+mn-lt"/>
                          <a:ea typeface="+mn-ea"/>
                          <a:cs typeface="+mn-cs"/>
                        </a:rPr>
                        <a:t>High</a:t>
                      </a:r>
                      <a:endParaRPr lang="en-US" dirty="0"/>
                    </a:p>
                  </a:txBody>
                  <a:tcPr/>
                </a:tc>
                <a:tc>
                  <a:txBody>
                    <a:bodyPr/>
                    <a:lstStyle/>
                    <a:p>
                      <a:r>
                        <a:rPr kumimoji="0" lang="en-US" b="0" i="0" kern="1200" dirty="0" smtClean="0">
                          <a:solidFill>
                            <a:schemeClr val="dk1"/>
                          </a:solidFill>
                          <a:effectLst/>
                          <a:latin typeface="+mn-lt"/>
                          <a:ea typeface="+mn-ea"/>
                          <a:cs typeface="+mn-cs"/>
                        </a:rPr>
                        <a:t>Moderate</a:t>
                      </a:r>
                      <a:endParaRPr lang="en-US" dirty="0"/>
                    </a:p>
                  </a:txBody>
                  <a:tcPr/>
                </a:tc>
                <a:tc>
                  <a:txBody>
                    <a:bodyPr/>
                    <a:lstStyle/>
                    <a:p>
                      <a:r>
                        <a:rPr kumimoji="0" lang="en-US" b="0" i="0" kern="1200" dirty="0" smtClean="0">
                          <a:solidFill>
                            <a:schemeClr val="dk1"/>
                          </a:solidFill>
                          <a:effectLst/>
                          <a:latin typeface="+mn-lt"/>
                          <a:ea typeface="+mn-ea"/>
                          <a:cs typeface="+mn-cs"/>
                        </a:rPr>
                        <a:t>Low</a:t>
                      </a:r>
                      <a:endParaRPr lang="en-US" dirty="0"/>
                    </a:p>
                  </a:txBody>
                  <a:tcPr/>
                </a:tc>
              </a:tr>
            </a:tbl>
          </a:graphicData>
        </a:graphic>
      </p:graphicFrame>
      <p:sp>
        <p:nvSpPr>
          <p:cNvPr id="3" name="TextBox 2"/>
          <p:cNvSpPr txBox="1"/>
          <p:nvPr/>
        </p:nvSpPr>
        <p:spPr>
          <a:xfrm>
            <a:off x="1371600" y="685800"/>
            <a:ext cx="6629400" cy="646331"/>
          </a:xfrm>
          <a:prstGeom prst="rect">
            <a:avLst/>
          </a:prstGeom>
          <a:noFill/>
        </p:spPr>
        <p:txBody>
          <a:bodyPr wrap="square" rtlCol="0">
            <a:spAutoFit/>
          </a:bodyPr>
          <a:lstStyle/>
          <a:p>
            <a:r>
              <a:rPr lang="en-US" sz="3600" dirty="0" smtClean="0">
                <a:solidFill>
                  <a:schemeClr val="accent5">
                    <a:lumMod val="75000"/>
                  </a:schemeClr>
                </a:solidFill>
              </a:rPr>
              <a:t>DIFF. B/W LAN MAN WAN</a:t>
            </a:r>
            <a:endParaRPr lang="en-US" sz="3600" dirty="0">
              <a:solidFill>
                <a:schemeClr val="accent5">
                  <a:lumMod val="75000"/>
                </a:schemeClr>
              </a:solidFill>
            </a:endParaRPr>
          </a:p>
        </p:txBody>
      </p:sp>
    </p:spTree>
    <p:extLst>
      <p:ext uri="{BB962C8B-B14F-4D97-AF65-F5344CB8AC3E}">
        <p14:creationId xmlns:p14="http://schemas.microsoft.com/office/powerpoint/2010/main" xmlns="" val="928204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8077200" cy="830997"/>
          </a:xfrm>
          <a:prstGeom prst="rect">
            <a:avLst/>
          </a:prstGeom>
          <a:noFill/>
        </p:spPr>
        <p:txBody>
          <a:bodyPr wrap="square" rtlCol="0">
            <a:spAutoFit/>
          </a:bodyPr>
          <a:lstStyle/>
          <a:p>
            <a:pPr marL="685800" indent="-685800">
              <a:buFont typeface="Wingdings" pitchFamily="2" charset="2"/>
              <a:buChar char="v"/>
            </a:pPr>
            <a:r>
              <a:rPr lang="en-US" sz="4800" dirty="0" smtClean="0"/>
              <a:t>DATA COMMUNICATON</a:t>
            </a:r>
            <a:endParaRPr lang="en-US" sz="4800" dirty="0"/>
          </a:p>
        </p:txBody>
      </p:sp>
      <p:sp>
        <p:nvSpPr>
          <p:cNvPr id="3" name="TextBox 2"/>
          <p:cNvSpPr txBox="1"/>
          <p:nvPr/>
        </p:nvSpPr>
        <p:spPr>
          <a:xfrm>
            <a:off x="838200" y="1856095"/>
            <a:ext cx="7696200" cy="2308324"/>
          </a:xfrm>
          <a:prstGeom prst="rect">
            <a:avLst/>
          </a:prstGeom>
          <a:noFill/>
        </p:spPr>
        <p:txBody>
          <a:bodyPr wrap="square" rtlCol="0">
            <a:spAutoFit/>
          </a:bodyPr>
          <a:lstStyle/>
          <a:p>
            <a:r>
              <a:rPr lang="en-US" sz="2400" dirty="0"/>
              <a:t>Data communications (DC) is the process of using computing and communication technologies to transfer data from one place to another, and vice versa. It enables the movement of electronic or digital data between two or more nodes, regardless of geographical location, technological medium or data contents.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8800" y="4267200"/>
            <a:ext cx="5334000" cy="24516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4300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838200"/>
            <a:ext cx="7086600" cy="1107996"/>
          </a:xfrm>
          <a:prstGeom prst="rect">
            <a:avLst/>
          </a:prstGeom>
          <a:noFill/>
        </p:spPr>
        <p:txBody>
          <a:bodyPr wrap="square" rtlCol="0">
            <a:spAutoFit/>
          </a:bodyPr>
          <a:lstStyle/>
          <a:p>
            <a:pPr marL="685800" indent="-685800">
              <a:buFont typeface="Wingdings" pitchFamily="2" charset="2"/>
              <a:buChar char="Ø"/>
            </a:pPr>
            <a:r>
              <a:rPr lang="en-US" sz="4800" dirty="0"/>
              <a:t>Transmission Modes</a:t>
            </a:r>
          </a:p>
          <a:p>
            <a:endParaRPr lang="en-US" dirty="0"/>
          </a:p>
        </p:txBody>
      </p:sp>
      <p:sp>
        <p:nvSpPr>
          <p:cNvPr id="3" name="TextBox 2"/>
          <p:cNvSpPr txBox="1"/>
          <p:nvPr/>
        </p:nvSpPr>
        <p:spPr>
          <a:xfrm>
            <a:off x="879764" y="1600200"/>
            <a:ext cx="7086600" cy="3970318"/>
          </a:xfrm>
          <a:prstGeom prst="rect">
            <a:avLst/>
          </a:prstGeom>
          <a:noFill/>
        </p:spPr>
        <p:txBody>
          <a:bodyPr wrap="square" rtlCol="0">
            <a:spAutoFit/>
          </a:bodyPr>
          <a:lstStyle/>
          <a:p>
            <a:r>
              <a:rPr lang="en-US" sz="2400" dirty="0"/>
              <a:t>Transmission mode refers to the mechanism of transferring of data between two devices connected over a network. It is also called Communication Mode. These modes direct the direction of flow of information. There are three types of transmission modes. They are:</a:t>
            </a:r>
          </a:p>
          <a:p>
            <a:r>
              <a:rPr lang="en-US" sz="2400" dirty="0" smtClean="0"/>
              <a:t>1. Simplex </a:t>
            </a:r>
            <a:r>
              <a:rPr lang="en-US" sz="2400" dirty="0"/>
              <a:t>Mode</a:t>
            </a:r>
          </a:p>
          <a:p>
            <a:r>
              <a:rPr lang="en-US" sz="2400" dirty="0" smtClean="0"/>
              <a:t>2. Half </a:t>
            </a:r>
            <a:r>
              <a:rPr lang="en-US" sz="2400" dirty="0"/>
              <a:t>duplex Mode</a:t>
            </a:r>
          </a:p>
          <a:p>
            <a:r>
              <a:rPr lang="en-US" sz="2400" dirty="0" smtClean="0"/>
              <a:t>3. Full </a:t>
            </a:r>
            <a:r>
              <a:rPr lang="en-US" sz="2400" dirty="0"/>
              <a:t>duplex Mode</a:t>
            </a:r>
          </a:p>
          <a:p>
            <a:r>
              <a:rPr lang="en-US" dirty="0" smtClean="0"/>
              <a:t/>
            </a:r>
            <a:br>
              <a:rPr lang="en-US" dirty="0" smtClean="0"/>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43000" y="5038292"/>
            <a:ext cx="5573424" cy="151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8945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055" y="762000"/>
            <a:ext cx="7620000" cy="1661993"/>
          </a:xfrm>
          <a:prstGeom prst="rect">
            <a:avLst/>
          </a:prstGeom>
          <a:noFill/>
        </p:spPr>
        <p:txBody>
          <a:bodyPr wrap="square" rtlCol="0">
            <a:spAutoFit/>
          </a:bodyPr>
          <a:lstStyle/>
          <a:p>
            <a:r>
              <a:rPr lang="en-US" sz="3600" b="1" dirty="0" smtClean="0"/>
              <a:t>1. SIMPLEX MODE</a:t>
            </a:r>
            <a:endParaRPr lang="en-US" sz="3600" b="1" dirty="0"/>
          </a:p>
          <a:p>
            <a:r>
              <a:rPr lang="en-US" sz="2400" dirty="0"/>
              <a:t>In this type of transmission mode, data can be sent only in one direction i.e. communication is unidirectional.</a:t>
            </a:r>
          </a:p>
          <a:p>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31285" y="2216727"/>
            <a:ext cx="6296025" cy="1085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938212" y="3581400"/>
            <a:ext cx="7069715" cy="2123658"/>
          </a:xfrm>
          <a:prstGeom prst="rect">
            <a:avLst/>
          </a:prstGeom>
          <a:noFill/>
        </p:spPr>
        <p:txBody>
          <a:bodyPr wrap="square" rtlCol="0">
            <a:spAutoFit/>
          </a:bodyPr>
          <a:lstStyle/>
          <a:p>
            <a:r>
              <a:rPr lang="en-US" sz="3600" b="1" dirty="0" smtClean="0"/>
              <a:t>2. HALF </a:t>
            </a:r>
            <a:r>
              <a:rPr lang="en-US" sz="3600" b="1" dirty="0"/>
              <a:t>DUPLEX </a:t>
            </a:r>
            <a:r>
              <a:rPr lang="en-US" sz="3600" b="1" dirty="0" smtClean="0"/>
              <a:t>MODE</a:t>
            </a:r>
            <a:endParaRPr lang="en-US" sz="3600" b="1" dirty="0"/>
          </a:p>
          <a:p>
            <a:r>
              <a:rPr lang="en-US" sz="2400" dirty="0"/>
              <a:t>Half-duplex data transmission means that data can be transmitted in both directions on a signal carrier, but not at the same time.</a:t>
            </a:r>
          </a:p>
          <a:p>
            <a:endParaRPr lang="en-US" sz="2400" dirty="0"/>
          </a:p>
        </p:txBody>
      </p:sp>
    </p:spTree>
    <p:extLst>
      <p:ext uri="{BB962C8B-B14F-4D97-AF65-F5344CB8AC3E}">
        <p14:creationId xmlns:p14="http://schemas.microsoft.com/office/powerpoint/2010/main" xmlns="" val="4090470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95158" y="762000"/>
            <a:ext cx="6686550" cy="167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extBox 2"/>
          <p:cNvSpPr txBox="1"/>
          <p:nvPr/>
        </p:nvSpPr>
        <p:spPr>
          <a:xfrm>
            <a:off x="3124200" y="2590800"/>
            <a:ext cx="3048000" cy="369332"/>
          </a:xfrm>
          <a:prstGeom prst="rect">
            <a:avLst/>
          </a:prstGeom>
          <a:noFill/>
        </p:spPr>
        <p:txBody>
          <a:bodyPr wrap="square" rtlCol="0">
            <a:spAutoFit/>
          </a:bodyPr>
          <a:lstStyle/>
          <a:p>
            <a:r>
              <a:rPr lang="en-US" dirty="0" smtClean="0"/>
              <a:t>FIG. :- HALF DUPLEX</a:t>
            </a:r>
            <a:endParaRPr lang="en-US" dirty="0"/>
          </a:p>
        </p:txBody>
      </p:sp>
      <p:sp>
        <p:nvSpPr>
          <p:cNvPr id="4" name="TextBox 3"/>
          <p:cNvSpPr txBox="1"/>
          <p:nvPr/>
        </p:nvSpPr>
        <p:spPr>
          <a:xfrm>
            <a:off x="1102085" y="2967059"/>
            <a:ext cx="7439242" cy="2492990"/>
          </a:xfrm>
          <a:prstGeom prst="rect">
            <a:avLst/>
          </a:prstGeom>
          <a:noFill/>
        </p:spPr>
        <p:txBody>
          <a:bodyPr wrap="square" rtlCol="0">
            <a:spAutoFit/>
          </a:bodyPr>
          <a:lstStyle/>
          <a:p>
            <a:r>
              <a:rPr lang="en-US" sz="3600" b="1" dirty="0" smtClean="0"/>
              <a:t>3. FULL </a:t>
            </a:r>
            <a:r>
              <a:rPr lang="en-US" sz="3600" b="1" dirty="0"/>
              <a:t>DUPLEX Mode</a:t>
            </a:r>
          </a:p>
          <a:p>
            <a:r>
              <a:rPr lang="en-US" sz="2400" dirty="0"/>
              <a:t>In full duplex system we can send data in both the directions as it is bidirectional at the same time in other words, data can be sent in both directions simultaneously.</a:t>
            </a:r>
          </a:p>
          <a:p>
            <a:endParaRPr lang="en-US" sz="24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85558" y="5131832"/>
            <a:ext cx="7905750" cy="1333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5482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066799"/>
            <a:ext cx="8686800" cy="584775"/>
          </a:xfrm>
          <a:prstGeom prst="rect">
            <a:avLst/>
          </a:prstGeom>
          <a:noFill/>
        </p:spPr>
        <p:txBody>
          <a:bodyPr wrap="square" rtlCol="0">
            <a:spAutoFit/>
          </a:bodyPr>
          <a:lstStyle/>
          <a:p>
            <a:r>
              <a:rPr lang="en-US" sz="3200" dirty="0" smtClean="0"/>
              <a:t>COMPONENTS OF DATA COMMUNICATION</a:t>
            </a:r>
            <a:endParaRPr lang="en-US" sz="3200" dirty="0"/>
          </a:p>
        </p:txBody>
      </p:sp>
      <p:sp>
        <p:nvSpPr>
          <p:cNvPr id="3" name="TextBox 2"/>
          <p:cNvSpPr txBox="1"/>
          <p:nvPr/>
        </p:nvSpPr>
        <p:spPr>
          <a:xfrm>
            <a:off x="533400" y="1905000"/>
            <a:ext cx="7010400" cy="2677656"/>
          </a:xfrm>
          <a:prstGeom prst="rect">
            <a:avLst/>
          </a:prstGeom>
          <a:noFill/>
        </p:spPr>
        <p:txBody>
          <a:bodyPr wrap="square" rtlCol="0">
            <a:spAutoFit/>
          </a:bodyPr>
          <a:lstStyle/>
          <a:p>
            <a:pPr fontAlgn="base"/>
            <a:r>
              <a:rPr lang="en-US" sz="2400" dirty="0" smtClean="0"/>
              <a:t>1. Message</a:t>
            </a:r>
            <a:endParaRPr lang="en-US" sz="2400" dirty="0"/>
          </a:p>
          <a:p>
            <a:pPr fontAlgn="base"/>
            <a:r>
              <a:rPr lang="en-US" sz="2400" dirty="0" smtClean="0"/>
              <a:t>2. Sender</a:t>
            </a:r>
            <a:endParaRPr lang="en-US" sz="2400" dirty="0"/>
          </a:p>
          <a:p>
            <a:pPr fontAlgn="base"/>
            <a:r>
              <a:rPr lang="en-US" sz="2400" dirty="0" smtClean="0"/>
              <a:t>3. Receiver</a:t>
            </a:r>
            <a:endParaRPr lang="en-US" sz="2400" dirty="0"/>
          </a:p>
          <a:p>
            <a:pPr fontAlgn="base"/>
            <a:r>
              <a:rPr lang="en-US" sz="2400" dirty="0" smtClean="0"/>
              <a:t>4. Medium</a:t>
            </a:r>
            <a:endParaRPr lang="en-US" sz="2400" dirty="0"/>
          </a:p>
          <a:p>
            <a:pPr fontAlgn="base"/>
            <a:r>
              <a:rPr lang="en-US" sz="2400" dirty="0" smtClean="0"/>
              <a:t>5. Software</a:t>
            </a:r>
            <a:endParaRPr lang="en-US" sz="2400" dirty="0"/>
          </a:p>
          <a:p>
            <a:r>
              <a:rPr lang="en-US" sz="2400" dirty="0">
                <a:hlinkClick r:id="rId2"/>
              </a:rPr>
              <a:t/>
            </a:r>
            <a:br>
              <a:rPr lang="en-US" sz="2400" dirty="0">
                <a:hlinkClick r:id="rId2"/>
              </a:rPr>
            </a:br>
            <a:endParaRPr lang="en-US" sz="24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71537" y="4267200"/>
            <a:ext cx="6215063" cy="20573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50493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219200"/>
            <a:ext cx="7620000" cy="2123658"/>
          </a:xfrm>
          <a:prstGeom prst="rect">
            <a:avLst/>
          </a:prstGeom>
          <a:noFill/>
        </p:spPr>
        <p:txBody>
          <a:bodyPr wrap="square" rtlCol="0">
            <a:spAutoFit/>
          </a:bodyPr>
          <a:lstStyle/>
          <a:p>
            <a:pPr fontAlgn="base"/>
            <a:r>
              <a:rPr lang="en-US" sz="3600" b="1" dirty="0" smtClean="0"/>
              <a:t>1. Message</a:t>
            </a:r>
            <a:endParaRPr lang="en-US" sz="3600" dirty="0"/>
          </a:p>
          <a:p>
            <a:pPr fontAlgn="base"/>
            <a:r>
              <a:rPr lang="en-US" sz="2400" dirty="0"/>
              <a:t>The message is the data or information to be communicated. It may consist of text, number, pictures, sound, video or any a combination of these.</a:t>
            </a:r>
          </a:p>
          <a:p>
            <a:endParaRPr lang="en-US" sz="2400" dirty="0"/>
          </a:p>
        </p:txBody>
      </p:sp>
      <p:sp>
        <p:nvSpPr>
          <p:cNvPr id="3" name="TextBox 2"/>
          <p:cNvSpPr txBox="1"/>
          <p:nvPr/>
        </p:nvSpPr>
        <p:spPr>
          <a:xfrm>
            <a:off x="533400" y="3505200"/>
            <a:ext cx="7848600" cy="2492990"/>
          </a:xfrm>
          <a:prstGeom prst="rect">
            <a:avLst/>
          </a:prstGeom>
          <a:noFill/>
        </p:spPr>
        <p:txBody>
          <a:bodyPr wrap="square" rtlCol="0">
            <a:spAutoFit/>
          </a:bodyPr>
          <a:lstStyle/>
          <a:p>
            <a:pPr fontAlgn="base"/>
            <a:r>
              <a:rPr lang="en-US" sz="3600" b="1" dirty="0" smtClean="0"/>
              <a:t>2. Sender</a:t>
            </a:r>
            <a:endParaRPr lang="en-US" sz="3600" dirty="0"/>
          </a:p>
          <a:p>
            <a:pPr fontAlgn="base"/>
            <a:r>
              <a:rPr lang="en-US" sz="2400" dirty="0"/>
              <a:t>Sender is a device that sends message. The message can consist of text, numbers, pictures etc. it is also called source or transmitter. Normally, computer is use as sender in information communication systems.</a:t>
            </a:r>
          </a:p>
          <a:p>
            <a:endParaRPr lang="en-US" sz="2400" dirty="0"/>
          </a:p>
        </p:txBody>
      </p:sp>
    </p:spTree>
    <p:extLst>
      <p:ext uri="{BB962C8B-B14F-4D97-AF65-F5344CB8AC3E}">
        <p14:creationId xmlns:p14="http://schemas.microsoft.com/office/powerpoint/2010/main" xmlns="" val="172644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066800"/>
            <a:ext cx="8305800" cy="2400657"/>
          </a:xfrm>
          <a:prstGeom prst="rect">
            <a:avLst/>
          </a:prstGeom>
          <a:noFill/>
        </p:spPr>
        <p:txBody>
          <a:bodyPr wrap="square" rtlCol="0">
            <a:spAutoFit/>
          </a:bodyPr>
          <a:lstStyle/>
          <a:p>
            <a:pPr fontAlgn="base"/>
            <a:r>
              <a:rPr lang="en-US" sz="3600" b="1" dirty="0" smtClean="0"/>
              <a:t>3. Receiver</a:t>
            </a:r>
            <a:endParaRPr lang="en-US" sz="3600" dirty="0"/>
          </a:p>
          <a:p>
            <a:pPr fontAlgn="base"/>
            <a:r>
              <a:rPr lang="en-US" sz="2400" dirty="0"/>
              <a:t>Receiver is a device that receives message. It is also called sink. The receiver can be computer, printer or another computer related device. The receiver must be capable of accepting the message.</a:t>
            </a:r>
          </a:p>
          <a:p>
            <a:endParaRPr lang="en-US" dirty="0"/>
          </a:p>
        </p:txBody>
      </p:sp>
      <p:sp>
        <p:nvSpPr>
          <p:cNvPr id="3" name="TextBox 2"/>
          <p:cNvSpPr txBox="1"/>
          <p:nvPr/>
        </p:nvSpPr>
        <p:spPr>
          <a:xfrm>
            <a:off x="415636" y="3467457"/>
            <a:ext cx="6858000" cy="2769989"/>
          </a:xfrm>
          <a:prstGeom prst="rect">
            <a:avLst/>
          </a:prstGeom>
          <a:noFill/>
        </p:spPr>
        <p:txBody>
          <a:bodyPr wrap="square" rtlCol="0">
            <a:spAutoFit/>
          </a:bodyPr>
          <a:lstStyle/>
          <a:p>
            <a:pPr fontAlgn="base"/>
            <a:r>
              <a:rPr lang="en-US" sz="3600" b="1" dirty="0" smtClean="0"/>
              <a:t>4. Medium</a:t>
            </a:r>
            <a:endParaRPr lang="en-US" sz="3600" dirty="0"/>
          </a:p>
          <a:p>
            <a:pPr fontAlgn="base"/>
            <a:r>
              <a:rPr lang="en-US" sz="2400" dirty="0"/>
              <a:t>Medium is the physical path that connects sender and receiver. It is used to transmit data. The medium can be a copper wire, a fiber optic cable, microwaves etc. it is also called communication channel.</a:t>
            </a:r>
          </a:p>
          <a:p>
            <a:endParaRPr lang="en-US" dirty="0"/>
          </a:p>
        </p:txBody>
      </p:sp>
    </p:spTree>
    <p:extLst>
      <p:ext uri="{BB962C8B-B14F-4D97-AF65-F5344CB8AC3E}">
        <p14:creationId xmlns:p14="http://schemas.microsoft.com/office/powerpoint/2010/main" xmlns="" val="3777164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0446"/>
            <a:ext cx="8382000" cy="1754326"/>
          </a:xfrm>
          <a:prstGeom prst="rect">
            <a:avLst/>
          </a:prstGeom>
          <a:noFill/>
        </p:spPr>
        <p:txBody>
          <a:bodyPr wrap="square" rtlCol="0">
            <a:spAutoFit/>
          </a:bodyPr>
          <a:lstStyle/>
          <a:p>
            <a:r>
              <a:rPr lang="en-US" sz="3600" dirty="0" smtClean="0"/>
              <a:t>5. Software</a:t>
            </a:r>
          </a:p>
          <a:p>
            <a:r>
              <a:rPr lang="en-US" sz="2400" dirty="0" smtClean="0"/>
              <a:t>Software</a:t>
            </a:r>
            <a:r>
              <a:rPr lang="en-US" sz="2400" dirty="0"/>
              <a:t> is used to provide remote access to systems and exchange files and messages in text, audio and/or video formats between different computers or users.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71600" y="3352800"/>
            <a:ext cx="6096000" cy="2956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76479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TotalTime>
  <Words>444</Words>
  <Application>Microsoft Office PowerPoint</Application>
  <PresentationFormat>On-screen Show (4:3)</PresentationFormat>
  <Paragraphs>60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promila</cp:lastModifiedBy>
  <cp:revision>8</cp:revision>
  <dcterms:created xsi:type="dcterms:W3CDTF">2018-07-17T16:40:41Z</dcterms:created>
  <dcterms:modified xsi:type="dcterms:W3CDTF">2018-07-27T10:18:23Z</dcterms:modified>
</cp:coreProperties>
</file>